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embeddedFontLst>
    <p:embeddedFont>
      <p:font typeface="Quattrocento Sans" panose="020B0604020202020204" charset="0"/>
      <p:regular r:id="rId41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d9Q7MB4EjYZm8AHdCFoYXVJoB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9"/>
          <p:cNvSpPr txBox="1"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9"/>
          <p:cNvSpPr>
            <a:spLocks noGrp="1"/>
          </p:cNvSpPr>
          <p:nvPr>
            <p:ph type="pic" idx="2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CBD7E6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" name="Google Shape;82;p49"/>
          <p:cNvSpPr txBox="1">
            <a:spLocks noGrp="1"/>
          </p:cNvSpPr>
          <p:nvPr>
            <p:ph type="body" idx="1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4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5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0"/>
          <p:cNvSpPr txBox="1"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0"/>
          <p:cNvSpPr txBox="1">
            <a:spLocks noGrp="1"/>
          </p:cNvSpPr>
          <p:nvPr>
            <p:ph type="body" idx="1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5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5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1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1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51"/>
          <p:cNvSpPr txBox="1">
            <a:spLocks noGrp="1"/>
          </p:cNvSpPr>
          <p:nvPr>
            <p:ph type="body" idx="2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5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51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02" name="Google Shape;102;p51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2"/>
          <p:cNvSpPr txBox="1"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2"/>
          <p:cNvSpPr txBox="1">
            <a:spLocks noGrp="1"/>
          </p:cNvSpPr>
          <p:nvPr>
            <p:ph type="body" idx="1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5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5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3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3"/>
          <p:cNvSpPr txBox="1"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53"/>
          <p:cNvSpPr txBox="1">
            <a:spLocks noGrp="1"/>
          </p:cNvSpPr>
          <p:nvPr>
            <p:ph type="body" idx="2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5" name="Google Shape;115;p53"/>
          <p:cNvSpPr txBox="1">
            <a:spLocks noGrp="1"/>
          </p:cNvSpPr>
          <p:nvPr>
            <p:ph type="body" idx="3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53"/>
          <p:cNvSpPr txBox="1">
            <a:spLocks noGrp="1"/>
          </p:cNvSpPr>
          <p:nvPr>
            <p:ph type="body" idx="4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7" name="Google Shape;117;p53"/>
          <p:cNvSpPr txBox="1">
            <a:spLocks noGrp="1"/>
          </p:cNvSpPr>
          <p:nvPr>
            <p:ph type="body" idx="5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53"/>
          <p:cNvSpPr txBox="1">
            <a:spLocks noGrp="1"/>
          </p:cNvSpPr>
          <p:nvPr>
            <p:ph type="body" idx="6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5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5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4"/>
          <p:cNvSpPr txBox="1"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4"/>
          <p:cNvSpPr txBox="1"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54"/>
          <p:cNvSpPr>
            <a:spLocks noGrp="1"/>
          </p:cNvSpPr>
          <p:nvPr>
            <p:ph type="pic" idx="2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CBD7E6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p54"/>
          <p:cNvSpPr txBox="1">
            <a:spLocks noGrp="1"/>
          </p:cNvSpPr>
          <p:nvPr>
            <p:ph type="body" idx="3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8" name="Google Shape;128;p54"/>
          <p:cNvSpPr txBox="1">
            <a:spLocks noGrp="1"/>
          </p:cNvSpPr>
          <p:nvPr>
            <p:ph type="body" idx="4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54"/>
          <p:cNvSpPr>
            <a:spLocks noGrp="1"/>
          </p:cNvSpPr>
          <p:nvPr>
            <p:ph type="pic" idx="5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CBD7E6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" name="Google Shape;130;p54"/>
          <p:cNvSpPr txBox="1">
            <a:spLocks noGrp="1"/>
          </p:cNvSpPr>
          <p:nvPr>
            <p:ph type="body" idx="6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1" name="Google Shape;131;p54"/>
          <p:cNvSpPr txBox="1">
            <a:spLocks noGrp="1"/>
          </p:cNvSpPr>
          <p:nvPr>
            <p:ph type="body" idx="7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54"/>
          <p:cNvSpPr>
            <a:spLocks noGrp="1"/>
          </p:cNvSpPr>
          <p:nvPr>
            <p:ph type="pic" idx="8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CBD7E6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" name="Google Shape;133;p54"/>
          <p:cNvSpPr txBox="1">
            <a:spLocks noGrp="1"/>
          </p:cNvSpPr>
          <p:nvPr>
            <p:ph type="body" idx="9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4" name="Google Shape;134;p5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5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5"/>
          <p:cNvSpPr txBox="1">
            <a:spLocks noGrp="1"/>
          </p:cNvSpPr>
          <p:nvPr>
            <p:ph type="body" idx="1"/>
          </p:nvPr>
        </p:nvSpPr>
        <p:spPr>
          <a:xfrm rot="5400000">
            <a:off x="4383948" y="-1103080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6"/>
          <p:cNvSpPr txBox="1">
            <a:spLocks noGrp="1"/>
          </p:cNvSpPr>
          <p:nvPr>
            <p:ph type="title"/>
          </p:nvPr>
        </p:nvSpPr>
        <p:spPr>
          <a:xfrm rot="5400000">
            <a:off x="7410763" y="1923738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6"/>
          <p:cNvSpPr txBox="1">
            <a:spLocks noGrp="1"/>
          </p:cNvSpPr>
          <p:nvPr>
            <p:ph type="body" idx="1"/>
          </p:nvPr>
        </p:nvSpPr>
        <p:spPr>
          <a:xfrm rot="5400000">
            <a:off x="2152338" y="-628962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5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5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1" descr="Droplets-HD-Title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1"/>
          <p:cNvSpPr txBox="1"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4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2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2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3"/>
          <p:cNvSpPr txBox="1"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4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51060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body" idx="2"/>
          </p:nvPr>
        </p:nvSpPr>
        <p:spPr>
          <a:xfrm>
            <a:off x="6172200" y="2367092"/>
            <a:ext cx="5105400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4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5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body" idx="2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body" idx="3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body" idx="4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6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4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7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7"/>
          <p:cNvSpPr txBox="1">
            <a:spLocks noGrp="1"/>
          </p:cNvSpPr>
          <p:nvPr>
            <p:ph type="body" idx="1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body" idx="2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4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8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8"/>
          <p:cNvSpPr>
            <a:spLocks noGrp="1"/>
          </p:cNvSpPr>
          <p:nvPr>
            <p:ph type="pic" idx="2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CBD7E6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" name="Google Shape;74;p48"/>
          <p:cNvSpPr txBox="1">
            <a:spLocks noGrp="1"/>
          </p:cNvSpPr>
          <p:nvPr>
            <p:ph type="body" idx="1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4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C7EE"/>
            </a:gs>
            <a:gs pos="100000">
              <a:srgbClr val="87ABDA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9" descr="\\DROBO-FS\QuickDrops\JB\PPTX NG\Droplets\LightingOverlay.png"/>
          <p:cNvPicPr preferRelativeResize="0"/>
          <p:nvPr/>
        </p:nvPicPr>
        <p:blipFill rotWithShape="1">
          <a:blip r:embed="rId19">
            <a:alphaModFix amt="80000"/>
          </a:blip>
          <a:srcRect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9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" name="Google Shape;9;p3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0" name="Google Shape;10;p3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 txBox="1"/>
          <p:nvPr/>
        </p:nvSpPr>
        <p:spPr>
          <a:xfrm>
            <a:off x="1699846" y="1109784"/>
            <a:ext cx="87923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Traffic Prediction</a:t>
            </a:r>
            <a:endParaRPr/>
          </a:p>
        </p:txBody>
      </p:sp>
      <p:sp>
        <p:nvSpPr>
          <p:cNvPr id="156" name="Google Shape;156;p1"/>
          <p:cNvSpPr txBox="1"/>
          <p:nvPr/>
        </p:nvSpPr>
        <p:spPr>
          <a:xfrm>
            <a:off x="4222354" y="2250831"/>
            <a:ext cx="7602323" cy="455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400" b="1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-1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Manjulatha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Mendu</a:t>
            </a:r>
            <a:endParaRPr lang="en-US" dirty="0">
              <a:ea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Goga Ganesh Kumar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Pandula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Balu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Bhargav Ram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Teja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                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Macchindra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Ganpat Shinde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  Vikas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Bhagwan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Chaudhari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  Dinesh Reddy R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 Name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Parth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Sagar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of Issue :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24-03-2022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000" b="1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/>
          <p:nvPr/>
        </p:nvSpPr>
        <p:spPr>
          <a:xfrm>
            <a:off x="789353" y="1504907"/>
            <a:ext cx="103792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ADFuller test on mean :</a:t>
            </a:r>
            <a:endParaRPr sz="36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789353" y="2613392"/>
            <a:ext cx="3360821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 that each year, there is no much more difference between the mean and the max. This can potentially mean additive seasonality.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6556" y="2151238"/>
            <a:ext cx="6932040" cy="397170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0"/>
          <p:cNvSpPr txBox="1"/>
          <p:nvPr/>
        </p:nvSpPr>
        <p:spPr>
          <a:xfrm>
            <a:off x="820204" y="378713"/>
            <a:ext cx="1076178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Regressive Integrated Moving Average (ARIMA)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 txBox="1"/>
          <p:nvPr/>
        </p:nvSpPr>
        <p:spPr>
          <a:xfrm>
            <a:off x="927561" y="651748"/>
            <a:ext cx="9737559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ADFuller test on standard deviation :</a:t>
            </a:r>
            <a:endParaRPr sz="4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3" name="Google Shape;233;p11"/>
          <p:cNvSpPr txBox="1"/>
          <p:nvPr/>
        </p:nvSpPr>
        <p:spPr>
          <a:xfrm>
            <a:off x="807861" y="2888957"/>
            <a:ext cx="303483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mean and standard deviation are increasing, thus not stationary.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738" y="1602989"/>
            <a:ext cx="7166709" cy="460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 txBox="1"/>
          <p:nvPr/>
        </p:nvSpPr>
        <p:spPr>
          <a:xfrm>
            <a:off x="1192306" y="717176"/>
            <a:ext cx="1087418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Autocorrelation:</a:t>
            </a:r>
            <a:endParaRPr sz="4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1157597" y="2558576"/>
            <a:ext cx="282480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ACF plot shows autocorrelation coeff is insignificant at all lag values 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2399" y="1625304"/>
            <a:ext cx="6894148" cy="42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/>
        </p:nvSpPr>
        <p:spPr>
          <a:xfrm>
            <a:off x="1109783" y="2286114"/>
            <a:ext cx="279790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Partial autocorrelation, similar to partial correlation, shows correlation after </a:t>
            </a:r>
            <a:r>
              <a:rPr lang="en-US" sz="18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'partialing out'</a:t>
            </a:r>
            <a:r>
              <a:rPr lang="en-US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previous lags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7" name="Google Shape;247;p13"/>
          <p:cNvSpPr txBox="1"/>
          <p:nvPr/>
        </p:nvSpPr>
        <p:spPr>
          <a:xfrm>
            <a:off x="1109783" y="547078"/>
            <a:ext cx="636172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 </a:t>
            </a:r>
            <a:r>
              <a:rPr lang="en-US" sz="40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4000" b="1" i="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utocorrelation:</a:t>
            </a:r>
            <a:endParaRPr sz="4000" b="1" u="sng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7690" y="1254964"/>
            <a:ext cx="7174527" cy="46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 txBox="1"/>
          <p:nvPr/>
        </p:nvSpPr>
        <p:spPr>
          <a:xfrm>
            <a:off x="1075765" y="582706"/>
            <a:ext cx="840889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Adfuller statistic and De-trending:</a:t>
            </a:r>
            <a:endParaRPr/>
          </a:p>
        </p:txBody>
      </p:sp>
      <p:sp>
        <p:nvSpPr>
          <p:cNvPr id="254" name="Google Shape;254;p14"/>
          <p:cNvSpPr txBox="1"/>
          <p:nvPr/>
        </p:nvSpPr>
        <p:spPr>
          <a:xfrm>
            <a:off x="1057376" y="2614360"/>
            <a:ext cx="271469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taking </a:t>
            </a:r>
            <a:r>
              <a:rPr lang="en-US" sz="18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difference we de-trended the series and it has become stationary!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2073" y="1290593"/>
            <a:ext cx="7362552" cy="498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/>
          <p:nvPr/>
        </p:nvSpPr>
        <p:spPr>
          <a:xfrm>
            <a:off x="1344706" y="779789"/>
            <a:ext cx="4374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Lag plot -1:</a:t>
            </a: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7096369" y="779789"/>
            <a:ext cx="275107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Lag plot -2: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2" name="Google Shape;2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706" y="1487674"/>
            <a:ext cx="4558789" cy="459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6368" y="1487673"/>
            <a:ext cx="4558789" cy="459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/>
          <p:nvPr/>
        </p:nvSpPr>
        <p:spPr>
          <a:xfrm>
            <a:off x="1008526" y="686731"/>
            <a:ext cx="61677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Spectral Density:</a:t>
            </a:r>
            <a:endParaRPr sz="4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 rot="10800000">
            <a:off x="1350143" y="2476037"/>
            <a:ext cx="2074375" cy="3279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 rot="10800000">
            <a:off x="1502543" y="2628437"/>
            <a:ext cx="2074375" cy="3279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1059176" y="2323637"/>
            <a:ext cx="207437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PSD shows the eaxct same information of the time series as the ACF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918" y="1394616"/>
            <a:ext cx="7264939" cy="4776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"/>
          <p:cNvSpPr txBox="1"/>
          <p:nvPr/>
        </p:nvSpPr>
        <p:spPr>
          <a:xfrm>
            <a:off x="1201270" y="547174"/>
            <a:ext cx="978946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plot :</a:t>
            </a:r>
            <a:endParaRPr/>
          </a:p>
        </p:txBody>
      </p:sp>
      <p:sp>
        <p:nvSpPr>
          <p:cNvPr id="278" name="Google Shape;278;p17"/>
          <p:cNvSpPr txBox="1"/>
          <p:nvPr/>
        </p:nvSpPr>
        <p:spPr>
          <a:xfrm>
            <a:off x="1201269" y="2061882"/>
            <a:ext cx="2284393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using distplot and ‘Jarque Bera Stastical Test for Normality’ the series is converted in to normal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5662" y="1255059"/>
            <a:ext cx="7505068" cy="505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"/>
          <p:cNvSpPr txBox="1"/>
          <p:nvPr/>
        </p:nvSpPr>
        <p:spPr>
          <a:xfrm>
            <a:off x="1018056" y="1503313"/>
            <a:ext cx="73308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Ordinary Plot Of Daily Visitors:</a:t>
            </a:r>
            <a:endParaRPr/>
          </a:p>
        </p:txBody>
      </p:sp>
      <p:pic>
        <p:nvPicPr>
          <p:cNvPr id="285" name="Google Shape;28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5963" y="2149644"/>
            <a:ext cx="7330831" cy="428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8"/>
          <p:cNvSpPr txBox="1"/>
          <p:nvPr/>
        </p:nvSpPr>
        <p:spPr>
          <a:xfrm>
            <a:off x="1018056" y="3072974"/>
            <a:ext cx="210233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will help us understand how Daily Visitors contribute relative to the average demand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1018056" y="579983"/>
            <a:ext cx="1007979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Holt Winter’s Exponential Smoothing (HWES):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 txBox="1"/>
          <p:nvPr/>
        </p:nvSpPr>
        <p:spPr>
          <a:xfrm>
            <a:off x="1058779" y="537411"/>
            <a:ext cx="1007444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Decomposing the Time Series: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19"/>
          <p:cNvSpPr txBox="1"/>
          <p:nvPr/>
        </p:nvSpPr>
        <p:spPr>
          <a:xfrm>
            <a:off x="962442" y="2010621"/>
            <a:ext cx="285401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we will be decomposing the Time Series and will look for Levels, Trends and Seasonality in the data,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4" name="Google Shape;294;p19"/>
          <p:cNvSpPr txBox="1"/>
          <p:nvPr/>
        </p:nvSpPr>
        <p:spPr>
          <a:xfrm>
            <a:off x="1058779" y="3970216"/>
            <a:ext cx="266134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quite clearly see that the data has all 3, Levels, Trends, Seasonality.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6459" y="1318525"/>
            <a:ext cx="7413099" cy="4892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/>
        </p:nvSpPr>
        <p:spPr>
          <a:xfrm>
            <a:off x="831815" y="972270"/>
            <a:ext cx="42427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Problem:</a:t>
            </a:r>
            <a:endParaRPr sz="4000" u="sng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777107" y="2845891"/>
            <a:ext cx="402868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i="0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 :</a:t>
            </a:r>
            <a:endParaRPr/>
          </a:p>
        </p:txBody>
      </p:sp>
      <p:sp>
        <p:nvSpPr>
          <p:cNvPr id="163" name="Google Shape;163;p2"/>
          <p:cNvSpPr txBox="1"/>
          <p:nvPr/>
        </p:nvSpPr>
        <p:spPr>
          <a:xfrm flipH="1">
            <a:off x="579343" y="3983404"/>
            <a:ext cx="11033315" cy="174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real-world organizations, such as e-commerce retailers like Amazon, Ebay, and others, use such applications to predict and monitor internet traffic. This project involves comparing the performance of the time-series prediction models designed of different approaches. 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79342" y="1941191"/>
            <a:ext cx="1103331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predict internet traffic using a time-series forecasting technique to optimize resource allocation.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/>
          <p:nvPr/>
        </p:nvSpPr>
        <p:spPr>
          <a:xfrm>
            <a:off x="1066800" y="553452"/>
            <a:ext cx="100584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exponential smoothing of the visitors data set:</a:t>
            </a:r>
            <a:endParaRPr sz="4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1066800" y="2274108"/>
            <a:ext cx="25595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fit the data on the Single Exponential Smoothing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1066799" y="3644531"/>
            <a:ext cx="2688081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didn’t fit quite well, and rightfully so, because if we remember, Single ES doesn’t work for data with Trends and Seasonality.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879" y="1876891"/>
            <a:ext cx="7370321" cy="442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/>
          <p:nvPr/>
        </p:nvSpPr>
        <p:spPr>
          <a:xfrm>
            <a:off x="1186497" y="505360"/>
            <a:ext cx="99862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Double exponential smoothing of visitors data set ( Additive and multiplicative):</a:t>
            </a:r>
            <a:endParaRPr sz="4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1186497" y="2946401"/>
            <a:ext cx="2235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looks a little better, but since we know there is no Seasonality,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1697" y="1828799"/>
            <a:ext cx="7751012" cy="452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 txBox="1"/>
          <p:nvPr/>
        </p:nvSpPr>
        <p:spPr>
          <a:xfrm>
            <a:off x="1091480" y="472419"/>
            <a:ext cx="1033111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Train, Test and Predicted data points using Holt Winters Exponential Smoothing:</a:t>
            </a:r>
            <a:endParaRPr sz="4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22"/>
          <p:cNvSpPr txBox="1"/>
          <p:nvPr/>
        </p:nvSpPr>
        <p:spPr>
          <a:xfrm>
            <a:off x="1091480" y="3179216"/>
            <a:ext cx="208938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seems that the model has done a decent job overall.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8842" y="1795858"/>
            <a:ext cx="8053754" cy="458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/>
          <p:nvPr/>
        </p:nvSpPr>
        <p:spPr>
          <a:xfrm>
            <a:off x="1106904" y="449179"/>
            <a:ext cx="1057174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Moving Average(MA):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3" name="Google Shape;323;p23"/>
          <p:cNvSpPr txBox="1"/>
          <p:nvPr/>
        </p:nvSpPr>
        <p:spPr>
          <a:xfrm>
            <a:off x="1106903" y="1372509"/>
            <a:ext cx="105717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Additive model decomposition:</a:t>
            </a:r>
            <a:endParaRPr/>
          </a:p>
        </p:txBody>
      </p:sp>
      <p:pic>
        <p:nvPicPr>
          <p:cNvPr id="324" name="Google Shape;32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3879" y="2018840"/>
            <a:ext cx="6561218" cy="399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3"/>
          <p:cNvSpPr txBox="1"/>
          <p:nvPr/>
        </p:nvSpPr>
        <p:spPr>
          <a:xfrm>
            <a:off x="1106903" y="2623170"/>
            <a:ext cx="3304679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decomposition, and plots the 4 resulting series. We observe that the Damped trend and Non-seasonality.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/>
          <p:nvPr/>
        </p:nvSpPr>
        <p:spPr>
          <a:xfrm>
            <a:off x="994611" y="689810"/>
            <a:ext cx="104915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Multiplicative model decomposition: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31" name="Google Shape;3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021" y="1613141"/>
            <a:ext cx="7668126" cy="45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4"/>
          <p:cNvSpPr txBox="1"/>
          <p:nvPr/>
        </p:nvSpPr>
        <p:spPr>
          <a:xfrm>
            <a:off x="994611" y="2321004"/>
            <a:ext cx="282341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decomposition, and plots the 4 resulting series. We observe that the Damped trend and Non-seasonality.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/>
          <p:nvPr/>
        </p:nvSpPr>
        <p:spPr>
          <a:xfrm>
            <a:off x="1122947" y="641684"/>
            <a:ext cx="651309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Average forecasting: </a:t>
            </a:r>
            <a:endParaRPr/>
          </a:p>
        </p:txBody>
      </p:sp>
      <p:pic>
        <p:nvPicPr>
          <p:cNvPr id="338" name="Google Shape;33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715" y="1349570"/>
            <a:ext cx="6224337" cy="486674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5"/>
          <p:cNvSpPr txBox="1"/>
          <p:nvPr/>
        </p:nvSpPr>
        <p:spPr>
          <a:xfrm>
            <a:off x="1052609" y="1742831"/>
            <a:ext cx="341779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fit the data on the Mean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1052608" y="3176177"/>
            <a:ext cx="3417791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didn’t fit quite well, and rightfully so, because if we remember, Mean Average. doesn’t work for data with Trends and Seasonality.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/>
          <p:nvPr/>
        </p:nvSpPr>
        <p:spPr>
          <a:xfrm>
            <a:off x="962526" y="689810"/>
            <a:ext cx="64649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Moving average forcasting:</a:t>
            </a:r>
            <a:endParaRPr/>
          </a:p>
        </p:txBody>
      </p:sp>
      <p:pic>
        <p:nvPicPr>
          <p:cNvPr id="346" name="Google Shape;3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5010" y="1492327"/>
            <a:ext cx="6988805" cy="454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6"/>
          <p:cNvSpPr txBox="1"/>
          <p:nvPr/>
        </p:nvSpPr>
        <p:spPr>
          <a:xfrm>
            <a:off x="1008185" y="2039815"/>
            <a:ext cx="2727569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fit the data on the Moving average 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8" name="Google Shape;348;p26"/>
          <p:cNvSpPr txBox="1"/>
          <p:nvPr/>
        </p:nvSpPr>
        <p:spPr>
          <a:xfrm>
            <a:off x="1008185" y="3429000"/>
            <a:ext cx="311833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fit quite so, because Mean Average does work for data with Trends and Seasonality.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/>
        </p:nvSpPr>
        <p:spPr>
          <a:xfrm>
            <a:off x="962527" y="516903"/>
            <a:ext cx="71226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Regression (AR):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4" name="Google Shape;3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8615" y="2133966"/>
            <a:ext cx="7569695" cy="40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7"/>
          <p:cNvSpPr txBox="1"/>
          <p:nvPr/>
        </p:nvSpPr>
        <p:spPr>
          <a:xfrm>
            <a:off x="962527" y="1253063"/>
            <a:ext cx="7796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 Check for Autocorrelation:</a:t>
            </a:r>
            <a:endParaRPr/>
          </a:p>
        </p:txBody>
      </p:sp>
      <p:sp>
        <p:nvSpPr>
          <p:cNvPr id="356" name="Google Shape;356;p27"/>
          <p:cNvSpPr txBox="1"/>
          <p:nvPr/>
        </p:nvSpPr>
        <p:spPr>
          <a:xfrm>
            <a:off x="1133231" y="3319918"/>
            <a:ext cx="262596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Visitors data (t) on the x-axis against the visitors on the previous day (t-1) on the y-axis.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6267" y="1789723"/>
            <a:ext cx="7305459" cy="417508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8"/>
          <p:cNvSpPr txBox="1"/>
          <p:nvPr/>
        </p:nvSpPr>
        <p:spPr>
          <a:xfrm>
            <a:off x="994611" y="655938"/>
            <a:ext cx="71547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Autocorrelation:</a:t>
            </a:r>
            <a:endParaRPr/>
          </a:p>
        </p:txBody>
      </p:sp>
      <p:sp>
        <p:nvSpPr>
          <p:cNvPr id="363" name="Google Shape;363;p28"/>
          <p:cNvSpPr txBox="1"/>
          <p:nvPr/>
        </p:nvSpPr>
        <p:spPr>
          <a:xfrm>
            <a:off x="994611" y="2899508"/>
            <a:ext cx="2764589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swing in positive and negative correlation as visitors change across each previous month.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6906" y="2054212"/>
            <a:ext cx="10186325" cy="416576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9"/>
          <p:cNvSpPr txBox="1"/>
          <p:nvPr/>
        </p:nvSpPr>
        <p:spPr>
          <a:xfrm>
            <a:off x="1106906" y="569511"/>
            <a:ext cx="68018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 Auto Regression:</a:t>
            </a:r>
            <a:endParaRPr/>
          </a:p>
        </p:txBody>
      </p:sp>
      <p:sp>
        <p:nvSpPr>
          <p:cNvPr id="370" name="Google Shape;370;p29"/>
          <p:cNvSpPr txBox="1"/>
          <p:nvPr/>
        </p:nvSpPr>
        <p:spPr>
          <a:xfrm>
            <a:off x="1106906" y="1234725"/>
            <a:ext cx="109086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Actual Multi Dimensional Time Series for VAR model:</a:t>
            </a:r>
            <a:endParaRPr sz="36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890777" y="752575"/>
            <a:ext cx="1000461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Architecture / Project Flow : </a:t>
            </a:r>
            <a:endParaRPr sz="4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70" name="Google Shape;17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5064" y="1804337"/>
            <a:ext cx="9536039" cy="413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"/>
          <p:cNvSpPr txBox="1"/>
          <p:nvPr/>
        </p:nvSpPr>
        <p:spPr>
          <a:xfrm>
            <a:off x="930442" y="609600"/>
            <a:ext cx="994610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Seasonal Auto Regressive Integrated Moving Average (SARIMA):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930442" y="1804100"/>
            <a:ext cx="1051909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Autocorrelation and </a:t>
            </a:r>
            <a:r>
              <a:rPr lang="en-US" sz="3600" b="1" i="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 </a:t>
            </a:r>
            <a:r>
              <a:rPr lang="en-US" sz="36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600" b="1" i="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utocorrelation:</a:t>
            </a:r>
            <a:endParaRPr lang="en-US" sz="3600" b="1" u="sng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77" name="Google Shape;37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62" y="2367831"/>
            <a:ext cx="10347569" cy="411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/>
          <p:nvPr/>
        </p:nvSpPr>
        <p:spPr>
          <a:xfrm>
            <a:off x="1122948" y="540785"/>
            <a:ext cx="526181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Seasonal Differencing:</a:t>
            </a:r>
            <a:endParaRPr sz="36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3" name="Google Shape;38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446" y="1257455"/>
            <a:ext cx="10238153" cy="492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1952" y="1746219"/>
            <a:ext cx="9036424" cy="445516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2"/>
          <p:cNvSpPr txBox="1"/>
          <p:nvPr/>
        </p:nvSpPr>
        <p:spPr>
          <a:xfrm>
            <a:off x="1165412" y="605016"/>
            <a:ext cx="481404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Actual vs Fitted: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964" y="1612357"/>
            <a:ext cx="9390529" cy="469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3"/>
          <p:cNvSpPr txBox="1"/>
          <p:nvPr/>
        </p:nvSpPr>
        <p:spPr>
          <a:xfrm>
            <a:off x="1210236" y="553094"/>
            <a:ext cx="787101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Residual and density plots: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"/>
          <p:cNvSpPr txBox="1"/>
          <p:nvPr/>
        </p:nvSpPr>
        <p:spPr>
          <a:xfrm>
            <a:off x="932330" y="832439"/>
            <a:ext cx="51636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Summary:</a:t>
            </a:r>
            <a:endParaRPr sz="4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1053353" y="2465053"/>
            <a:ext cx="329901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ARIMA has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low rmse. Therefore, this model is Selected  for deployment to prediction.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02" name="Google Shape;40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0" y="1919754"/>
            <a:ext cx="5316070" cy="24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2447" y="4338554"/>
            <a:ext cx="3550023" cy="51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/>
        </p:nvSpPr>
        <p:spPr>
          <a:xfrm>
            <a:off x="1210235" y="2303929"/>
            <a:ext cx="1037216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Deployment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 txBox="1"/>
          <p:nvPr/>
        </p:nvSpPr>
        <p:spPr>
          <a:xfrm>
            <a:off x="1030940" y="699247"/>
            <a:ext cx="4177553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streamlit: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14" name="Google Shape;41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940" y="1529448"/>
            <a:ext cx="9977717" cy="45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/>
          <p:nvPr/>
        </p:nvSpPr>
        <p:spPr>
          <a:xfrm>
            <a:off x="856131" y="866123"/>
            <a:ext cx="4984376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faced?</a:t>
            </a:r>
            <a:endParaRPr sz="4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869577" y="3435982"/>
            <a:ext cx="6104966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did you overcome?</a:t>
            </a:r>
            <a:endParaRPr sz="4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869577" y="1851008"/>
            <a:ext cx="9888071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wentieth Century"/>
              <a:buAutoNum type="arabicPeriod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3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nderstanding of data set due to time series.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wentieth Century"/>
              <a:buAutoNum type="arabicPeriod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Detecting outlier</a:t>
            </a:r>
            <a:r>
              <a:rPr lang="en-US" sz="3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869577" y="4420867"/>
            <a:ext cx="1143896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wentieth Century"/>
              <a:buAutoNum type="arabicPeriod"/>
            </a:pPr>
            <a:r>
              <a:rPr lang="en-US" sz="3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Gained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omain knowledge with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omain experts.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wentieth Century"/>
              <a:buAutoNum type="arabicPeriod"/>
            </a:pPr>
            <a:r>
              <a:rPr lang="en-US" sz="3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 EDA phase to d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etecting outliers.</a:t>
            </a:r>
            <a:endParaRPr sz="3200" b="0" i="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 txBox="1"/>
          <p:nvPr/>
        </p:nvSpPr>
        <p:spPr>
          <a:xfrm>
            <a:off x="2232211" y="2214282"/>
            <a:ext cx="9672918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/>
        </p:nvSpPr>
        <p:spPr>
          <a:xfrm>
            <a:off x="125047" y="2380961"/>
            <a:ext cx="1220096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 Data  Analysis (EDA) and </a:t>
            </a:r>
            <a:r>
              <a:rPr lang="en-US" sz="6000" b="1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/>
          <p:nvPr/>
        </p:nvSpPr>
        <p:spPr>
          <a:xfrm>
            <a:off x="914400" y="623210"/>
            <a:ext cx="42761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details : </a:t>
            </a:r>
            <a:endParaRPr sz="4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983973" y="1769811"/>
            <a:ext cx="515982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is having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174</a:t>
            </a:r>
            <a:r>
              <a:rPr lang="en-US" sz="20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observations of 2 variables are as follows,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983973" y="3209093"/>
            <a:ext cx="43411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</a:t>
            </a:r>
            <a:r>
              <a:rPr lang="en-US"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day of the month or year as specified by a number</a:t>
            </a:r>
            <a:r>
              <a:rPr lang="en-US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983973" y="4619110"/>
            <a:ext cx="44896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Visitors: A </a:t>
            </a:r>
            <a:r>
              <a:rPr lang="en-US" sz="20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 who frequents or visits a given place often.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3793" y="1769811"/>
            <a:ext cx="4341165" cy="3557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1174376" y="950259"/>
            <a:ext cx="3379695" cy="86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1173951" y="596316"/>
            <a:ext cx="99082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Checking Outliers by Box Plot : </a:t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1173951" y="3468824"/>
            <a:ext cx="425823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good measure for the most likely number of Daily Visitors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approximately 2,750.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1173951" y="5139461"/>
            <a:ext cx="42582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Almost every visitor in internet is facing web traffic issue.</a:t>
            </a:r>
            <a:endParaRPr/>
          </a:p>
        </p:txBody>
      </p:sp>
      <p:sp>
        <p:nvSpPr>
          <p:cNvPr id="193" name="Google Shape;193;p6"/>
          <p:cNvSpPr txBox="1"/>
          <p:nvPr/>
        </p:nvSpPr>
        <p:spPr>
          <a:xfrm>
            <a:off x="1173951" y="1419725"/>
            <a:ext cx="41569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has few outliers. </a:t>
            </a:r>
            <a:endParaRPr/>
          </a:p>
        </p:txBody>
      </p:sp>
      <p:sp>
        <p:nvSpPr>
          <p:cNvPr id="194" name="Google Shape;194;p6"/>
          <p:cNvSpPr txBox="1"/>
          <p:nvPr/>
        </p:nvSpPr>
        <p:spPr>
          <a:xfrm>
            <a:off x="1174376" y="2413741"/>
            <a:ext cx="42210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is Slightly positive Skewed.</a:t>
            </a:r>
            <a:endParaRPr/>
          </a:p>
        </p:txBody>
      </p:sp>
      <p:pic>
        <p:nvPicPr>
          <p:cNvPr id="195" name="Google Shape;19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9301" y="1819835"/>
            <a:ext cx="5585437" cy="407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/>
          <p:nvPr/>
        </p:nvSpPr>
        <p:spPr>
          <a:xfrm>
            <a:off x="1071518" y="667836"/>
            <a:ext cx="979512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Outliers </a:t>
            </a: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000" b="1" i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etection by Box Plot:</a:t>
            </a:r>
            <a:endParaRPr sz="4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1107847" y="1568043"/>
            <a:ext cx="422190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has one outlier, which is </a:t>
            </a:r>
            <a:r>
              <a:rPr lang="en-US" sz="2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negligible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1104073" y="2649492"/>
            <a:ext cx="42219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is normally Distributed.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1071518" y="3546276"/>
            <a:ext cx="429079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good measure for the most likely number of Daily Visitors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approximately 2,500.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1104073" y="5155177"/>
            <a:ext cx="4352127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Almost every visitor in internet is facing web traffic issue.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7754" y="1968960"/>
            <a:ext cx="5352728" cy="395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/>
          <p:nvPr/>
        </p:nvSpPr>
        <p:spPr>
          <a:xfrm>
            <a:off x="928191" y="645162"/>
            <a:ext cx="1043491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see distribution of daily visitors in both years by Box Plot :</a:t>
            </a:r>
            <a:endParaRPr sz="4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928191" y="2913905"/>
            <a:ext cx="2793686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visitors has gone down from 2021-2022 =&gt;negative Trend present</a:t>
            </a:r>
            <a:r>
              <a:rPr lang="en-US" sz="18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12" name="Google Shape;21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4196" y="2062386"/>
            <a:ext cx="7329613" cy="4088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/>
        </p:nvSpPr>
        <p:spPr>
          <a:xfrm>
            <a:off x="1058305" y="674022"/>
            <a:ext cx="1014757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Daily Visitors by Quarter:</a:t>
            </a:r>
            <a:endParaRPr sz="4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986117" y="2613392"/>
            <a:ext cx="2743202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will help us understand how much each quarter contributes relative to the average demand.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420" y="1617785"/>
            <a:ext cx="7346462" cy="440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rgbClr val="000000"/>
      </a:dk1>
      <a:lt1>
        <a:srgbClr val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913</Words>
  <Application>Microsoft Office PowerPoint</Application>
  <PresentationFormat>Widescreen</PresentationFormat>
  <Paragraphs>104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Twentieth Century</vt:lpstr>
      <vt:lpstr>Noto Sans Symbols</vt:lpstr>
      <vt:lpstr>Arial</vt:lpstr>
      <vt:lpstr>Times New Roman</vt:lpstr>
      <vt:lpstr>Quattrocento Sans</vt:lpstr>
      <vt:lpstr>Verdana</vt:lpstr>
      <vt:lpstr>Arial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balubhargavram charanteja</dc:creator>
  <cp:lastModifiedBy>balubhargavram charanteja</cp:lastModifiedBy>
  <cp:revision>4</cp:revision>
  <dcterms:created xsi:type="dcterms:W3CDTF">2022-03-30T12:19:30Z</dcterms:created>
  <dcterms:modified xsi:type="dcterms:W3CDTF">2022-04-21T06:51:27Z</dcterms:modified>
</cp:coreProperties>
</file>